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6" r:id="rId1"/>
    <p:sldMasterId id="2147483767" r:id="rId2"/>
  </p:sldMasterIdLst>
  <p:notesMasterIdLst>
    <p:notesMasterId r:id="rId9"/>
  </p:notesMasterIdLst>
  <p:sldIdLst>
    <p:sldId id="256" r:id="rId3"/>
    <p:sldId id="307" r:id="rId4"/>
    <p:sldId id="308" r:id="rId5"/>
    <p:sldId id="309" r:id="rId6"/>
    <p:sldId id="310" r:id="rId7"/>
    <p:sldId id="311" r:id="rId8"/>
  </p:sldIdLst>
  <p:sldSz cx="12192000" cy="6858000"/>
  <p:notesSz cx="6950075" cy="923607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Light" panose="020B04030304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9" y="1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Kyle opens the webinar and gives intro and setup notes</a:t>
            </a:r>
            <a:endParaRPr/>
          </a:p>
        </p:txBody>
      </p:sp>
      <p:sp>
        <p:nvSpPr>
          <p:cNvPr id="671" name="Google Shape;6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72188be997_0_841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185" name="Google Shape;1185;g72188be997_0_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574" y="692706"/>
            <a:ext cx="46338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72188be997_0_1717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g72188be997_0_1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574" y="692706"/>
            <a:ext cx="46338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72188be997_0_1584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g72188be997_0_1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574" y="692706"/>
            <a:ext cx="46338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724d7a5300_9_1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g724d7a5300_9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574" y="692706"/>
            <a:ext cx="46338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72188be997_0_851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599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KYLE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Will pass it off to Sofia</a:t>
            </a:r>
            <a:endParaRPr/>
          </a:p>
        </p:txBody>
      </p:sp>
      <p:sp>
        <p:nvSpPr>
          <p:cNvPr id="1209" name="Google Shape;1209;g72188be997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5E5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477000" y="2227385"/>
            <a:ext cx="53340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Source Sans Pro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477000" y="4572000"/>
            <a:ext cx="533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7"/>
              <a:buNone/>
              <a:defRPr sz="1667">
                <a:solidFill>
                  <a:schemeClr val="accen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1137138"/>
            <a:ext cx="4191000" cy="571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7B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9000" y="383048"/>
            <a:ext cx="706782" cy="7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631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Header">
  <p:cSld name="7_Section 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Section Header">
  <p:cSld name="16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Section Header">
  <p:cSld name="17_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Section Header">
  <p:cSld name="18_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67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33"/>
              <a:buChar char="•"/>
              <a:defRPr sz="2333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Section Header">
  <p:cSld name="19_Section 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Section Header">
  <p:cSld name="20_Section 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Section Header">
  <p:cSld name="21_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Section Header">
  <p:cSld name="22_Section 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Section Header">
  <p:cSld name="23_Section Head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Source Sans Pro"/>
              <a:buNone/>
              <a:defRPr sz="50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" y="763594"/>
            <a:ext cx="4956960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ection Header">
  <p:cSld name="10_Section 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Source Sans Pro"/>
              <a:buNone/>
              <a:defRPr sz="50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" y="763594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2594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ection Header">
  <p:cSld name="12_Section Head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Source Sans Pro"/>
              <a:buNone/>
              <a:defRPr sz="5000"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" y="763594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0999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Section Header">
  <p:cSld name="13_Section Head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Source Sans Pro"/>
              <a:buNone/>
              <a:defRPr sz="50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" y="763594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ection Header">
  <p:cSld name="11_Section Head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Source Sans Pro"/>
              <a:buNone/>
              <a:defRPr sz="5000"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819" y="762000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0999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and Numbered Lis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67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33"/>
              <a:buFont typeface="Source Sans Pro"/>
              <a:buAutoNum type="arabicPeriod"/>
              <a:defRPr sz="2333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Source Sans Pro"/>
              <a:buAutoNum type="alphaLcPeriod"/>
              <a:defRPr sz="2000"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AutoNum type="romanLcPeriod"/>
              <a:defRPr sz="20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Source Sans Pro"/>
              <a:buAutoNum type="arabicParenR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AutoNum type="alphaLcParenR"/>
              <a:defRPr sz="2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Section Header">
  <p:cSld name="14_Section Head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Source Sans Pro"/>
              <a:buNone/>
              <a:defRPr sz="50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" y="762000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0999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Section Header">
  <p:cSld name="15_Section 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Source Sans Pro"/>
              <a:buNone/>
              <a:defRPr sz="5000">
                <a:solidFill>
                  <a:schemeClr val="accent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" y="762000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0999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Source Sans Pro"/>
              <a:buNone/>
              <a:defRPr sz="50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5610" y="762000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2"/>
          </p:nvPr>
        </p:nvSpPr>
        <p:spPr>
          <a:xfrm>
            <a:off x="62484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33"/>
              <a:buNone/>
              <a:defRPr sz="2333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–"/>
              <a:defRPr sz="1667"/>
            </a:lvl2pPr>
            <a:lvl3pPr marL="1371600" lvl="2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•"/>
              <a:defRPr sz="1667"/>
            </a:lvl3pPr>
            <a:lvl4pPr marL="1828800" lvl="3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–"/>
              <a:defRPr sz="1667"/>
            </a:lvl4pPr>
            <a:lvl5pPr marL="2286000" lvl="4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•"/>
              <a:defRPr sz="1667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body" idx="3"/>
          </p:nvPr>
        </p:nvSpPr>
        <p:spPr>
          <a:xfrm>
            <a:off x="6246812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33"/>
              <a:buNone/>
              <a:defRPr sz="2333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4"/>
          </p:nvPr>
        </p:nvSpPr>
        <p:spPr>
          <a:xfrm>
            <a:off x="6246812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–"/>
              <a:defRPr sz="1667"/>
            </a:lvl2pPr>
            <a:lvl3pPr marL="1371600" lvl="2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•"/>
              <a:defRPr sz="1667"/>
            </a:lvl3pPr>
            <a:lvl4pPr marL="1828800" lvl="3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–"/>
              <a:defRPr sz="1667"/>
            </a:lvl4pPr>
            <a:lvl5pPr marL="2286000" lvl="4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•"/>
              <a:defRPr sz="1667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bg>
      <p:bgPr>
        <a:solidFill>
          <a:schemeClr val="accen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/>
        </p:nvSpPr>
        <p:spPr>
          <a:xfrm>
            <a:off x="4279487" y="4738901"/>
            <a:ext cx="36225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Jed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 East 39th Street, Ste. 1204, </a:t>
            </a:r>
            <a:br>
              <a:rPr lang="en-US" sz="15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5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York, NY 10016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jedfoundation.org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8"/>
          <p:cNvSpPr txBox="1"/>
          <p:nvPr/>
        </p:nvSpPr>
        <p:spPr>
          <a:xfrm>
            <a:off x="3072581" y="1702607"/>
            <a:ext cx="6036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60614" y="3149391"/>
            <a:ext cx="1060174" cy="114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762000" y="365760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urce Sans Pro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1"/>
          </p:nvPr>
        </p:nvSpPr>
        <p:spPr>
          <a:xfrm>
            <a:off x="5183188" y="1828800"/>
            <a:ext cx="6246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67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33"/>
              <a:buChar char="•"/>
              <a:defRPr sz="2333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body" idx="2"/>
          </p:nvPr>
        </p:nvSpPr>
        <p:spPr>
          <a:xfrm>
            <a:off x="762000" y="18288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33"/>
              <a:buNone/>
              <a:defRPr sz="2333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xfrm>
            <a:off x="762000" y="365760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urce Sans Pro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0"/>
          <p:cNvSpPr>
            <a:spLocks noGrp="1"/>
          </p:cNvSpPr>
          <p:nvPr>
            <p:ph type="pic" idx="2"/>
          </p:nvPr>
        </p:nvSpPr>
        <p:spPr>
          <a:xfrm>
            <a:off x="5183188" y="1828800"/>
            <a:ext cx="6246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body" idx="1"/>
          </p:nvPr>
        </p:nvSpPr>
        <p:spPr>
          <a:xfrm>
            <a:off x="762000" y="18288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33"/>
              <a:buNone/>
              <a:defRPr sz="2333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Source Sans Pro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white_Shield_Transition">
  <p:cSld name="Lwhite_Shield_Transi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ctrTitle"/>
          </p:nvPr>
        </p:nvSpPr>
        <p:spPr>
          <a:xfrm>
            <a:off x="6550025" y="1123951"/>
            <a:ext cx="5321400" cy="4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Source Sans Pro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1"/>
          <p:cNvSpPr>
            <a:spLocks noGrp="1"/>
          </p:cNvSpPr>
          <p:nvPr>
            <p:ph type="pic" idx="2"/>
          </p:nvPr>
        </p:nvSpPr>
        <p:spPr>
          <a:xfrm>
            <a:off x="781819" y="775013"/>
            <a:ext cx="4986300" cy="535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33"/>
              <a:buFont typeface="Arial"/>
              <a:buChar char="•"/>
              <a:defRPr sz="2333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pic>
        <p:nvPicPr>
          <p:cNvPr id="230" name="Google Shape;23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242" y="6378818"/>
            <a:ext cx="517191" cy="24294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1"/>
          <p:cNvSpPr txBox="1">
            <a:spLocks noGrp="1"/>
          </p:cNvSpPr>
          <p:nvPr>
            <p:ph type="sldNum" idx="12"/>
          </p:nvPr>
        </p:nvSpPr>
        <p:spPr>
          <a:xfrm>
            <a:off x="9023350" y="635635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reveal_purple">
  <p:cSld name="big reveal_purple">
    <p:bg>
      <p:bgPr>
        <a:solidFill>
          <a:schemeClr val="accen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948267" y="880533"/>
            <a:ext cx="10295400" cy="4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ource Sans Pro"/>
              <a:buNone/>
              <a:defRPr sz="6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sldNum" idx="12"/>
          </p:nvPr>
        </p:nvSpPr>
        <p:spPr>
          <a:xfrm>
            <a:off x="9023350" y="635635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8" name="Google Shape;238;p43"/>
          <p:cNvCxnSpPr/>
          <p:nvPr/>
        </p:nvCxnSpPr>
        <p:spPr>
          <a:xfrm>
            <a:off x="266700" y="6183319"/>
            <a:ext cx="116586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9" name="Google Shape;23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950" y="6381538"/>
            <a:ext cx="522864" cy="2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3"/>
          <p:cNvSpPr txBox="1">
            <a:spLocks noGrp="1"/>
          </p:cNvSpPr>
          <p:nvPr>
            <p:ph type="title"/>
          </p:nvPr>
        </p:nvSpPr>
        <p:spPr>
          <a:xfrm>
            <a:off x="609600" y="571500"/>
            <a:ext cx="109728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67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33"/>
              <a:buChar char="•"/>
              <a:defRPr sz="2333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 type="blank">
  <p:cSld name="BLANK">
    <p:bg>
      <p:bgPr>
        <a:solidFill>
          <a:schemeClr val="accen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7"/>
          <p:cNvSpPr txBox="1"/>
          <p:nvPr/>
        </p:nvSpPr>
        <p:spPr>
          <a:xfrm>
            <a:off x="4279487" y="4738901"/>
            <a:ext cx="36225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Jed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 East 39th Street, Ste. 1204, </a:t>
            </a:r>
            <a:br>
              <a:rPr lang="en-US"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York, NY 10016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jedfoundation.org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7"/>
          <p:cNvSpPr txBox="1"/>
          <p:nvPr/>
        </p:nvSpPr>
        <p:spPr>
          <a:xfrm>
            <a:off x="3072581" y="1702607"/>
            <a:ext cx="6036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you.</a:t>
            </a:r>
            <a:endParaRPr sz="60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1" name="Google Shape;26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60614" y="3149391"/>
            <a:ext cx="1060174" cy="114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5E5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8"/>
          <p:cNvSpPr txBox="1">
            <a:spLocks noGrp="1"/>
          </p:cNvSpPr>
          <p:nvPr>
            <p:ph type="ctrTitle"/>
          </p:nvPr>
        </p:nvSpPr>
        <p:spPr>
          <a:xfrm>
            <a:off x="6477000" y="2227385"/>
            <a:ext cx="53340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Source Sans Pro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subTitle" idx="1"/>
          </p:nvPr>
        </p:nvSpPr>
        <p:spPr>
          <a:xfrm>
            <a:off x="6477000" y="4572000"/>
            <a:ext cx="533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7"/>
              <a:buNone/>
              <a:defRPr sz="1667">
                <a:solidFill>
                  <a:schemeClr val="accen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66" name="Google Shape;26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9000" y="383048"/>
            <a:ext cx="706782" cy="7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8"/>
          <p:cNvPicPr preferRelativeResize="0"/>
          <p:nvPr/>
        </p:nvPicPr>
        <p:blipFill rotWithShape="1">
          <a:blip r:embed="rId3">
            <a:alphaModFix/>
          </a:blip>
          <a:srcRect l="4943" r="41497"/>
          <a:stretch/>
        </p:blipFill>
        <p:spPr>
          <a:xfrm>
            <a:off x="0" y="923263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631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5E5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49"/>
          <p:cNvPicPr preferRelativeResize="0"/>
          <p:nvPr/>
        </p:nvPicPr>
        <p:blipFill rotWithShape="1">
          <a:blip r:embed="rId2">
            <a:alphaModFix/>
          </a:blip>
          <a:srcRect l="4943" t="13277" r="41497"/>
          <a:stretch/>
        </p:blipFill>
        <p:spPr>
          <a:xfrm>
            <a:off x="6096000" y="0"/>
            <a:ext cx="6096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9"/>
          <p:cNvSpPr txBox="1">
            <a:spLocks noGrp="1"/>
          </p:cNvSpPr>
          <p:nvPr>
            <p:ph type="ctrTitle"/>
          </p:nvPr>
        </p:nvSpPr>
        <p:spPr>
          <a:xfrm>
            <a:off x="381000" y="2227385"/>
            <a:ext cx="53340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Source Sans Pro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9"/>
          <p:cNvSpPr txBox="1">
            <a:spLocks noGrp="1"/>
          </p:cNvSpPr>
          <p:nvPr>
            <p:ph type="subTitle" idx="1"/>
          </p:nvPr>
        </p:nvSpPr>
        <p:spPr>
          <a:xfrm>
            <a:off x="381000" y="4572000"/>
            <a:ext cx="533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7"/>
              <a:buNone/>
              <a:defRPr sz="1667">
                <a:solidFill>
                  <a:schemeClr val="accen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74" name="Google Shape;27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383048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5E5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50"/>
          <p:cNvSpPr txBox="1">
            <a:spLocks noGrp="1"/>
          </p:cNvSpPr>
          <p:nvPr>
            <p:ph type="ctrTitle"/>
          </p:nvPr>
        </p:nvSpPr>
        <p:spPr>
          <a:xfrm>
            <a:off x="6477000" y="2227385"/>
            <a:ext cx="53340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Source Sans Pro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0"/>
          <p:cNvSpPr txBox="1">
            <a:spLocks noGrp="1"/>
          </p:cNvSpPr>
          <p:nvPr>
            <p:ph type="subTitle" idx="1"/>
          </p:nvPr>
        </p:nvSpPr>
        <p:spPr>
          <a:xfrm>
            <a:off x="6477000" y="4572000"/>
            <a:ext cx="533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7"/>
              <a:buNone/>
              <a:defRPr sz="1667">
                <a:solidFill>
                  <a:schemeClr val="accen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9" name="Google Shape;279;p50"/>
          <p:cNvSpPr/>
          <p:nvPr/>
        </p:nvSpPr>
        <p:spPr>
          <a:xfrm>
            <a:off x="0" y="1137138"/>
            <a:ext cx="4191000" cy="5715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7B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9000" y="383048"/>
            <a:ext cx="706782" cy="7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631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and Numbered Lis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1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1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67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33"/>
              <a:buFont typeface="Calibri"/>
              <a:buAutoNum type="arabicPeriod"/>
              <a:defRPr sz="2333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AutoNum type="alphaLcPeriod"/>
              <a:defRPr sz="2000"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romanLcPeriod"/>
              <a:defRPr sz="20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AutoNum type="arabicParenR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AutoNum type="alphaLcParenR"/>
              <a:defRPr sz="2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51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 and 2 Column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2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67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33"/>
              <a:buChar char="•"/>
              <a:defRPr sz="2333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52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5E5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>
            <a:off x="6477000" y="2227385"/>
            <a:ext cx="53340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Source Sans Pro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1"/>
          </p:nvPr>
        </p:nvSpPr>
        <p:spPr>
          <a:xfrm>
            <a:off x="6477000" y="4572000"/>
            <a:ext cx="533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7"/>
              <a:buNone/>
              <a:defRPr sz="1667">
                <a:solidFill>
                  <a:schemeClr val="accen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9000" y="383048"/>
            <a:ext cx="706782" cy="7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23263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631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3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3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–"/>
              <a:defRPr sz="1667"/>
            </a:lvl2pPr>
            <a:lvl3pPr marL="1371600" lvl="2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•"/>
              <a:defRPr sz="1667"/>
            </a:lvl3pPr>
            <a:lvl4pPr marL="1828800" lvl="3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–"/>
              <a:defRPr sz="1667"/>
            </a:lvl4pPr>
            <a:lvl5pPr marL="2286000" lvl="4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•"/>
              <a:defRPr sz="1667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3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4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4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98" name="Google Shape;29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5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5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03" name="Google Shape;30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6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6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08" name="Google Shape;30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Header">
  <p:cSld name="7_Section Head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7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7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13" name="Google Shape;31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8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8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18" name="Google Shape;31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9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9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3" name="Google Shape;32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0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0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8" name="Google Shape;328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Section Header">
  <p:cSld name="16_Section Header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61"/>
          <p:cNvPicPr preferRelativeResize="0"/>
          <p:nvPr/>
        </p:nvPicPr>
        <p:blipFill rotWithShape="1">
          <a:blip r:embed="rId2">
            <a:alphaModFix/>
          </a:blip>
          <a:srcRect l="4943" r="41497"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1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1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34" name="Google Shape;33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Section Header">
  <p:cSld name="17_Section Header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62"/>
          <p:cNvPicPr preferRelativeResize="0"/>
          <p:nvPr/>
        </p:nvPicPr>
        <p:blipFill rotWithShape="1">
          <a:blip r:embed="rId2">
            <a:alphaModFix/>
          </a:blip>
          <a:srcRect l="4943" r="41497"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2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2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40" name="Google Shape;340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5E5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6096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381000" y="2227385"/>
            <a:ext cx="5334000" cy="2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Source Sans Pro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381000" y="4572000"/>
            <a:ext cx="533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7"/>
              <a:buNone/>
              <a:defRPr sz="1667">
                <a:solidFill>
                  <a:schemeClr val="accen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383048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Section Header">
  <p:cSld name="18_Section Header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63"/>
          <p:cNvPicPr preferRelativeResize="0"/>
          <p:nvPr/>
        </p:nvPicPr>
        <p:blipFill rotWithShape="1">
          <a:blip r:embed="rId2">
            <a:alphaModFix/>
          </a:blip>
          <a:srcRect l="4943" r="41497"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3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3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46" name="Google Shape;346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Section Header">
  <p:cSld name="19_Section Header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64"/>
          <p:cNvPicPr preferRelativeResize="0"/>
          <p:nvPr/>
        </p:nvPicPr>
        <p:blipFill rotWithShape="1">
          <a:blip r:embed="rId2">
            <a:alphaModFix/>
          </a:blip>
          <a:srcRect l="4943" r="41497"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4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64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52" name="Google Shape;352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Section Header">
  <p:cSld name="20_Section Header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65"/>
          <p:cNvPicPr preferRelativeResize="0"/>
          <p:nvPr/>
        </p:nvPicPr>
        <p:blipFill rotWithShape="1">
          <a:blip r:embed="rId2">
            <a:alphaModFix/>
          </a:blip>
          <a:srcRect l="4943" r="41497"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65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65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58" name="Google Shape;358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Section Header">
  <p:cSld name="21_Section Header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66"/>
          <p:cNvPicPr preferRelativeResize="0"/>
          <p:nvPr/>
        </p:nvPicPr>
        <p:blipFill rotWithShape="1">
          <a:blip r:embed="rId2">
            <a:alphaModFix/>
          </a:blip>
          <a:srcRect l="4943" r="41497"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6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66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64" name="Google Shape;364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Section Header">
  <p:cSld name="22_Section Header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67"/>
          <p:cNvPicPr preferRelativeResize="0"/>
          <p:nvPr/>
        </p:nvPicPr>
        <p:blipFill rotWithShape="1">
          <a:blip r:embed="rId2">
            <a:alphaModFix/>
          </a:blip>
          <a:srcRect l="4943" r="41497"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70" name="Google Shape;370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Section Header">
  <p:cSld name="23_Section Header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68"/>
          <p:cNvPicPr preferRelativeResize="0"/>
          <p:nvPr/>
        </p:nvPicPr>
        <p:blipFill rotWithShape="1">
          <a:blip r:embed="rId2">
            <a:alphaModFix/>
          </a:blip>
          <a:srcRect l="4943" r="41497"/>
          <a:stretch/>
        </p:blipFill>
        <p:spPr>
          <a:xfrm>
            <a:off x="1085145" y="0"/>
            <a:ext cx="4574638" cy="593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8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8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76" name="Google Shape;376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9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Source Sans Pro"/>
              <a:buNone/>
              <a:defRPr sz="50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69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0" name="Google Shape;380;p69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1" name="Google Shape;381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" y="763594"/>
            <a:ext cx="4956960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ection Header">
  <p:cSld name="10_Section Header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0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70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Source Sans Pro"/>
              <a:buNone/>
              <a:defRPr sz="50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0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70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7" name="Google Shape;387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" y="763594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2594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ection Header">
  <p:cSld name="12_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1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71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Source Sans Pro"/>
              <a:buNone/>
              <a:defRPr sz="5000"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71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71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4" name="Google Shape;39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" y="763594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0999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Section Header">
  <p:cSld name="13_Section Header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2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72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Source Sans Pro"/>
              <a:buNone/>
              <a:defRPr sz="5000">
                <a:solidFill>
                  <a:schemeClr val="accent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72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72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1" name="Google Shape;401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" y="763594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 and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67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33"/>
              <a:buChar char="•"/>
              <a:defRPr sz="2333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ection Header">
  <p:cSld name="11_Section Header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3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73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Source Sans Pro"/>
              <a:buNone/>
              <a:defRPr sz="5000"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73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p73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8" name="Google Shape;408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4819" y="762000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0999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Section Header">
  <p:cSld name="14_Section Header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4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74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Source Sans Pro"/>
              <a:buNone/>
              <a:defRPr sz="50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74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74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5" name="Google Shape;415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" y="762000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0999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Section Header">
  <p:cSld name="15_Section Header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5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75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Source Sans Pro"/>
              <a:buNone/>
              <a:defRPr sz="5000">
                <a:solidFill>
                  <a:schemeClr val="accent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5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1" name="Google Shape;421;p75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2" name="Google Shape;422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940" y="762000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0999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6"/>
          <p:cNvSpPr/>
          <p:nvPr/>
        </p:nvSpPr>
        <p:spPr>
          <a:xfrm>
            <a:off x="10668000" y="-1"/>
            <a:ext cx="1524000" cy="15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76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Source Sans Pro"/>
              <a:buNone/>
              <a:defRPr sz="50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76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76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9" name="Google Shape;429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5610" y="762000"/>
            <a:ext cx="4956960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7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8"/>
          <p:cNvSpPr txBox="1">
            <a:spLocks noGrp="1"/>
          </p:cNvSpPr>
          <p:nvPr>
            <p:ph type="title"/>
          </p:nvPr>
        </p:nvSpPr>
        <p:spPr>
          <a:xfrm>
            <a:off x="762000" y="365760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urce Sans Pro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78"/>
          <p:cNvSpPr>
            <a:spLocks noGrp="1"/>
          </p:cNvSpPr>
          <p:nvPr>
            <p:ph type="pic" idx="2"/>
          </p:nvPr>
        </p:nvSpPr>
        <p:spPr>
          <a:xfrm>
            <a:off x="5183188" y="1828800"/>
            <a:ext cx="6246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78"/>
          <p:cNvSpPr txBox="1">
            <a:spLocks noGrp="1"/>
          </p:cNvSpPr>
          <p:nvPr>
            <p:ph type="body" idx="1"/>
          </p:nvPr>
        </p:nvSpPr>
        <p:spPr>
          <a:xfrm>
            <a:off x="762000" y="18288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33"/>
              <a:buNone/>
              <a:defRPr sz="2333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7" name="Google Shape;437;p78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–"/>
              <a:defRPr sz="1667"/>
            </a:lvl2pPr>
            <a:lvl3pPr marL="1371600" lvl="2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•"/>
              <a:defRPr sz="1667"/>
            </a:lvl3pPr>
            <a:lvl4pPr marL="1828800" lvl="3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–"/>
              <a:defRPr sz="1667"/>
            </a:lvl4pPr>
            <a:lvl5pPr marL="2286000" lvl="4" indent="-3344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67"/>
              <a:buChar char="•"/>
              <a:defRPr sz="1667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096000" y="1143000"/>
            <a:ext cx="5715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ource Sans Pro"/>
              <a:buNone/>
              <a:defRPr sz="5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096000" y="4572000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0909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1"/>
              </a:buClr>
              <a:buSzPts val="1600"/>
              <a:buNone/>
              <a:defRPr sz="1600">
                <a:solidFill>
                  <a:srgbClr val="909091"/>
                </a:solidFill>
              </a:defRPr>
            </a:lvl9pPr>
          </a:lstStyle>
          <a:p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0" y="381000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urce Sans Pro"/>
              <a:buNone/>
              <a:defRPr sz="40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67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33"/>
              <a:buFont typeface="Arial"/>
              <a:buChar char="•"/>
              <a:defRPr sz="2333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rgbClr val="40404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762001" y="6400800"/>
            <a:ext cx="10666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1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11049000" y="383048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urce Sans Pro"/>
              <a:buNone/>
              <a:defRPr sz="40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67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33"/>
              <a:buFont typeface="Arial"/>
              <a:buChar char="•"/>
              <a:defRPr sz="2333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1B1B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sldNum" idx="12"/>
          </p:nvPr>
        </p:nvSpPr>
        <p:spPr>
          <a:xfrm>
            <a:off x="9906000" y="647700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Arial"/>
              <a:buNone/>
              <a:defRPr sz="91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5" name="Google Shape;245;p44"/>
          <p:cNvCxnSpPr/>
          <p:nvPr/>
        </p:nvCxnSpPr>
        <p:spPr>
          <a:xfrm>
            <a:off x="762001" y="6400800"/>
            <a:ext cx="10666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6" name="Google Shape;246;p44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11049000" y="383048"/>
            <a:ext cx="706782" cy="762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quityinmentalhealth.org/" TargetMode="External"/><Relationship Id="rId3" Type="http://schemas.openxmlformats.org/officeDocument/2006/relationships/hyperlink" Target="https://www.jedfoundation.org/covid-19-and-managing-mental-health/" TargetMode="External"/><Relationship Id="rId7" Type="http://schemas.openxmlformats.org/officeDocument/2006/relationships/hyperlink" Target="https://www.stevefund.org/knowledgecent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hope4college.com/wp-content/uploads/2020/03/BTFP_SupportingStudentsDuringCOVID19_v2_Final.pdf" TargetMode="External"/><Relationship Id="rId5" Type="http://schemas.openxmlformats.org/officeDocument/2006/relationships/hyperlink" Target="https://www.thetrevorproject.org/get-help-now/" TargetMode="External"/><Relationship Id="rId4" Type="http://schemas.openxmlformats.org/officeDocument/2006/relationships/hyperlink" Target="https://www.crisistextline.org/" TargetMode="External"/><Relationship Id="rId9" Type="http://schemas.openxmlformats.org/officeDocument/2006/relationships/hyperlink" Target="https://www.activeminds.or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odlepartners.com/resources/" TargetMode="External"/><Relationship Id="rId3" Type="http://schemas.openxmlformats.org/officeDocument/2006/relationships/hyperlink" Target="https://www.psychologytools.com/articles/free-guide-to-living-with-worry-and-anxiety-amidst-global-uncertainty/" TargetMode="External"/><Relationship Id="rId7" Type="http://schemas.openxmlformats.org/officeDocument/2006/relationships/hyperlink" Target="https://www.ahead.org/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www.asha.org/Advocacy/Considerations-Regarding-COVID-19-for-Schools-and-Students-with-Disabilities/" TargetMode="External"/><Relationship Id="rId5" Type="http://schemas.openxmlformats.org/officeDocument/2006/relationships/hyperlink" Target="https://www.7cups.com/" TargetMode="External"/><Relationship Id="rId4" Type="http://schemas.openxmlformats.org/officeDocument/2006/relationships/hyperlink" Target="https://library.educause.edu/topics/information-technology-management-and-leadership/working-remotel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ha.org/ACHA/Resources/Topics/2019_Novel_Coronavirus_2019-nCoV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inar.ringcentral.com/webinar/register/WN_5D_y4iApTC27ZuxW-u6gnQ" TargetMode="External"/><Relationship Id="rId5" Type="http://schemas.openxmlformats.org/officeDocument/2006/relationships/hyperlink" Target="https://zoom.us/rec/play/vZx-ce79qTs3GIaUuQSDVPQvW426ffqshyRIrPQPyky0WyFSYVWgYeMXa7DygC8tZxCyF0GO1WiRCw1v?continueMode=true" TargetMode="External"/><Relationship Id="rId4" Type="http://schemas.openxmlformats.org/officeDocument/2006/relationships/hyperlink" Target="https://hope4college.com/resour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22"/>
          <p:cNvSpPr txBox="1">
            <a:spLocks noGrp="1"/>
          </p:cNvSpPr>
          <p:nvPr>
            <p:ph type="ctrTitle"/>
          </p:nvPr>
        </p:nvSpPr>
        <p:spPr>
          <a:xfrm>
            <a:off x="5609100" y="558398"/>
            <a:ext cx="5903700" cy="30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Managing Stress During Distance Learning: </a:t>
            </a:r>
            <a:endParaRPr sz="3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Faculty Can Support Their Students</a:t>
            </a:r>
            <a:r>
              <a:rPr lang="en-US" sz="4000"/>
              <a:t>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Source Sans Pro"/>
              <a:buNone/>
            </a:pPr>
            <a:endParaRPr sz="4000"/>
          </a:p>
        </p:txBody>
      </p:sp>
      <p:sp>
        <p:nvSpPr>
          <p:cNvPr id="674" name="Google Shape;674;p122"/>
          <p:cNvSpPr txBox="1">
            <a:spLocks noGrp="1"/>
          </p:cNvSpPr>
          <p:nvPr>
            <p:ph type="subTitle" idx="1"/>
          </p:nvPr>
        </p:nvSpPr>
        <p:spPr>
          <a:xfrm>
            <a:off x="5776850" y="3172450"/>
            <a:ext cx="5903700" cy="3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>
                <a:solidFill>
                  <a:schemeClr val="dk1"/>
                </a:solidFill>
              </a:rPr>
              <a:t>Moderators:</a:t>
            </a:r>
            <a:endParaRPr sz="18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 b="1"/>
              <a:t>Sofia B. Pertuz, PhD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Chief Diversity &amp; Inclusion Officer and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Senior Advisor for JED Campus</a:t>
            </a: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 b="1"/>
              <a:t>Kyle Sebastian</a:t>
            </a:r>
            <a:endParaRPr sz="18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Higher Education Programming Coordinator</a:t>
            </a: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>
                <a:solidFill>
                  <a:srgbClr val="000000"/>
                </a:solidFill>
              </a:rPr>
              <a:t>Panelists:</a:t>
            </a:r>
            <a:r>
              <a:rPr lang="en-US" sz="1800"/>
              <a:t> </a:t>
            </a: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 b="1"/>
              <a:t>Maren Greathouse, Ph.D. Candidate</a:t>
            </a:r>
            <a:endParaRPr sz="18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 b="1"/>
              <a:t>Louise Douce, Ph.D.</a:t>
            </a:r>
            <a:endParaRPr sz="18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 b="1"/>
              <a:t>Brian R. Mitra, Ed.D.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 b="1"/>
              <a:t>David Rivera, Ph.D.</a:t>
            </a:r>
            <a:endParaRPr sz="2400"/>
          </a:p>
        </p:txBody>
      </p:sp>
      <p:sp>
        <p:nvSpPr>
          <p:cNvPr id="675" name="Google Shape;675;p122"/>
          <p:cNvSpPr txBox="1"/>
          <p:nvPr/>
        </p:nvSpPr>
        <p:spPr>
          <a:xfrm>
            <a:off x="420800" y="1658950"/>
            <a:ext cx="3108300" cy="48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information provided in this webinar is not intended to be a substitute for, or to be relied upon, as medical advice, diagnosis, or treatment, nor is it intended to be a substitute for, or to be relied upon as legal advice or counsel. This webinar is being presented for informational purposes only.</a:t>
            </a:r>
            <a:endParaRPr sz="1600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closed captioning/live transcription services, please click the link provided in the chat box. </a:t>
            </a:r>
            <a:endParaRPr sz="1600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webinar will be recorded, and slides and transcript from closed captioning services will be made available to all registrants.</a:t>
            </a:r>
            <a:endParaRPr sz="1600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73"/>
          <p:cNvSpPr txBox="1">
            <a:spLocks noGrp="1"/>
          </p:cNvSpPr>
          <p:nvPr>
            <p:ph type="title"/>
          </p:nvPr>
        </p:nvSpPr>
        <p:spPr>
          <a:xfrm>
            <a:off x="554800" y="128300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188" name="Google Shape;1188;p173"/>
          <p:cNvSpPr txBox="1">
            <a:spLocks noGrp="1"/>
          </p:cNvSpPr>
          <p:nvPr>
            <p:ph type="body" idx="1"/>
          </p:nvPr>
        </p:nvSpPr>
        <p:spPr>
          <a:xfrm>
            <a:off x="690175" y="1092675"/>
            <a:ext cx="10668000" cy="52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American College Health Association. (2019). American College Health 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Association-National College Health Assessment II: Canadian Reference Group 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Executive Summary Spring 2019.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Brooks, S. K., Webster, R. K., Smith, L. E., Woodland, L., Wessely, S., 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Greenberg, N., &amp; Rubin, G. J. (2020). The psychological impact of 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quarantine and how to reduce it: rapid review of the evidence. </a:t>
            </a:r>
            <a:r>
              <a:rPr lang="en-US" sz="18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Lancet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COVID‐19 Effects on US Higher Education Campuses. 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(n.d.). iie 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Power of International Education. Retrieved March 31, 2020 from 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https://www.iie.org/Research-and-Insights/Publications/COVID%E2%80%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9019-Effects-on-US-Higher-Education-Campuses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Greathouse, M., BrckaLorenz, A., Hoban, M., Huesman, R., Rankin, S., &amp;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Stolzenberg, E. B. (2018). Queer-spectrum and trans-spectrum student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experiences in American higher education: The analyses of national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survey findings.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Goldrick-Rab, S. (2020, March 6). BEYOND THE FOOD PANTRY: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Supporting #RealCollege Students During COVID19. Retrieved from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https://hope4college.com/wp-content/uploads/2020/03/BTFP_SupportingStudent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sDuringCOVID19_v2_Final.pdf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74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66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References (continued)</a:t>
            </a:r>
            <a:endParaRPr/>
          </a:p>
        </p:txBody>
      </p:sp>
      <p:sp>
        <p:nvSpPr>
          <p:cNvPr id="1194" name="Google Shape;1194;p174"/>
          <p:cNvSpPr txBox="1">
            <a:spLocks noGrp="1"/>
          </p:cNvSpPr>
          <p:nvPr>
            <p:ph type="body" idx="1"/>
          </p:nvPr>
        </p:nvSpPr>
        <p:spPr>
          <a:xfrm>
            <a:off x="762000" y="1430925"/>
            <a:ext cx="106680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Haber, F., Griffiths, S. (2017, February 22). 5 unique mental health stressors faced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by international students. 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https://www.eaie.org/blog/5-mental-health-stressors-international-students.html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Student Data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(n.d.). iie The Power of International Education. Retrieved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31, 2020 from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https://www.iie.org/Research-and-Insights/Open-Doors/Fact-Sheets-and-Infograp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hics/Infographics/International-Student-Data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Martel, M. (2020, March). COVID-19 Effects on U.S. Higher Education Campuses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Academic Student Mobility to and from China. COVID‐19 Snapshot Survey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Series.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Pappas,S.(2020). 10 ways to maintain your vitality in teaching. APA Monitor on        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Psychology, (Apr/May).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Stolzenberg, E. B., Eagan, M. K., Zimmerman, H. B., Berdan Lozano, J.,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Cesar-Davis, N. M., Aragon, M. C., &amp; Rios-Aguilar, C. (2019).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Undergraduate teaching faculty: The HERI Faculty Survey 2016–2017. 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Los Angeles: Higher Education Research Institute, UCLA.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75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998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Online Resources</a:t>
            </a:r>
            <a:endParaRPr/>
          </a:p>
        </p:txBody>
      </p:sp>
      <p:sp>
        <p:nvSpPr>
          <p:cNvPr id="1200" name="Google Shape;1200;p175"/>
          <p:cNvSpPr txBox="1">
            <a:spLocks noGrp="1"/>
          </p:cNvSpPr>
          <p:nvPr>
            <p:ph type="body" idx="1"/>
          </p:nvPr>
        </p:nvSpPr>
        <p:spPr>
          <a:xfrm>
            <a:off x="663325" y="1110725"/>
            <a:ext cx="10668000" cy="56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Jed Foundation Covid-19 Mental Health Resources Page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https://www.jedfoundation.org/covid-19-and-managing-mental-health/</a:t>
            </a:r>
            <a:br>
              <a:rPr lang="en-US" sz="1400"/>
            </a:b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Crisis Text Line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hlinkClick r:id="rId4"/>
              </a:rPr>
              <a:t>https://www.crisistextline.org/</a:t>
            </a:r>
            <a:br>
              <a:rPr lang="en-US" sz="1400"/>
            </a:b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Trevor Project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hlinkClick r:id="rId5"/>
              </a:rPr>
              <a:t>https://www.thetrevorproject.org/get-help-now/</a:t>
            </a:r>
            <a:br>
              <a:rPr lang="en-US" sz="1400"/>
            </a:b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Hope Center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>
                <a:solidFill>
                  <a:schemeClr val="hlink"/>
                </a:solidFill>
                <a:hlinkClick r:id="rId6"/>
              </a:rPr>
              <a:t>https://hope4college.com/wp-content/uploads/2020/03/BTFP_SupportingStudentsDuringCOVID19_v2_Final.pdf</a:t>
            </a:r>
            <a:br>
              <a:rPr lang="en-US" sz="1400"/>
            </a:b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Steve Fund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hlinkClick r:id="rId7"/>
              </a:rPr>
              <a:t>https://www.stevefund.org/knowledgecenter/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The Equity in Mental Health Framework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https://equityinmentalhealth.org/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Active Minds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https://www.activeminds.org/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76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998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Online Resources (continued)</a:t>
            </a:r>
            <a:endParaRPr/>
          </a:p>
        </p:txBody>
      </p:sp>
      <p:sp>
        <p:nvSpPr>
          <p:cNvPr id="1206" name="Google Shape;1206;p176"/>
          <p:cNvSpPr txBox="1">
            <a:spLocks noGrp="1"/>
          </p:cNvSpPr>
          <p:nvPr>
            <p:ph type="body" idx="1"/>
          </p:nvPr>
        </p:nvSpPr>
        <p:spPr>
          <a:xfrm>
            <a:off x="663325" y="1110725"/>
            <a:ext cx="10668000" cy="56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Living with Worry and Anxiety Amidst Global Uncertainty (available in 20 languages)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https://www.psychologytools.com/articles/free-guide-to-living-with-worry-and-anxiety-amidst-global-uncertainty/</a:t>
            </a:r>
            <a:r>
              <a:rPr lang="en-US" sz="1400"/>
              <a:t>  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EDUCAUSE - resources for faculty working remotely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>
                <a:solidFill>
                  <a:schemeClr val="hlink"/>
                </a:solidFill>
                <a:hlinkClick r:id="rId4"/>
              </a:rPr>
              <a:t>https://library.educause.edu/topics/information-technology-management-and-leadership/working-remotely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7 Cups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https://www.7cups.com/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ASHA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https://www.asha.org/Advocacy/Considerations-Regarding-COVID-19-for-Schools-and-Students-with-Disabilities/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Association on Higher Education and Disability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https://www.ahead.org/home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Being Successful in the Online Transition: A Guide for Students </a:t>
            </a: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https://www.noodlepartners.com/resources/</a:t>
            </a:r>
            <a:br>
              <a:rPr lang="en-US" sz="2200"/>
            </a:br>
            <a:br>
              <a:rPr lang="en-US" sz="1400"/>
            </a:b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77"/>
          <p:cNvSpPr txBox="1">
            <a:spLocks noGrp="1"/>
          </p:cNvSpPr>
          <p:nvPr>
            <p:ph type="title"/>
          </p:nvPr>
        </p:nvSpPr>
        <p:spPr>
          <a:xfrm>
            <a:off x="722525" y="288275"/>
            <a:ext cx="106680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Helpful Recorded Webinar Links</a:t>
            </a:r>
            <a:endParaRPr/>
          </a:p>
        </p:txBody>
      </p:sp>
      <p:sp>
        <p:nvSpPr>
          <p:cNvPr id="1212" name="Google Shape;1212;p177"/>
          <p:cNvSpPr txBox="1">
            <a:spLocks noGrp="1"/>
          </p:cNvSpPr>
          <p:nvPr>
            <p:ph type="body" idx="1"/>
          </p:nvPr>
        </p:nvSpPr>
        <p:spPr>
          <a:xfrm>
            <a:off x="819025" y="1416250"/>
            <a:ext cx="10530300" cy="4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Source Sans Pro"/>
              <a:buChar char="•"/>
            </a:pPr>
            <a:r>
              <a:rPr lang="en-US" sz="2400"/>
              <a:t>ACHA - COVID-19 Resources and Webinars</a:t>
            </a:r>
            <a:endParaRPr sz="240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Source Sans Pro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https://www.acha.org/ACHA/Resources/Topics/2019_Novel_Coronavirus_2019-nCoV.aspx</a:t>
            </a:r>
            <a:endParaRPr sz="1800"/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SzPts val="2400"/>
              <a:buFont typeface="Source Sans Pro"/>
              <a:buChar char="•"/>
            </a:pPr>
            <a:r>
              <a:rPr lang="en-US" sz="2400"/>
              <a:t>Hope Center 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https://hope4college.com/resources/</a:t>
            </a:r>
            <a:r>
              <a:rPr lang="en-US" sz="1800"/>
              <a:t> </a:t>
            </a:r>
            <a:endParaRPr sz="1800"/>
          </a:p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NADOHE - </a:t>
            </a:r>
            <a:r>
              <a:rPr lang="en-US" sz="2400">
                <a:solidFill>
                  <a:srgbClr val="232333"/>
                </a:solidFill>
              </a:rPr>
              <a:t>COVID-19: DE&amp;I Implications and Considerations</a:t>
            </a:r>
            <a:endParaRPr sz="240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Source Sans Pro"/>
              <a:buChar char="–"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https://zoom.us/rec/play/vZx-ce79qTs3GIaUuQSDVPQvW426ffqshyRIrPQPyky0WyFSYVWgYeMXa7DygC8tZxCyF0GO1WiRCw1v?continueMode=true</a:t>
            </a:r>
            <a:r>
              <a:rPr lang="en-US" sz="1800"/>
              <a:t> </a:t>
            </a:r>
            <a:endParaRPr sz="1800"/>
          </a:p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NASPA - Leveraging Best Practices in Supporting and Engaging Online during Campus Closures</a:t>
            </a:r>
            <a:endParaRPr sz="22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6"/>
              </a:rPr>
              <a:t>https://webinar.ringcentral.com/webinar/register/WN_5D_y4iApTC27ZuxW-u6gnQ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JED Word Template Colors">
      <a:dk1>
        <a:srgbClr val="404041"/>
      </a:dk1>
      <a:lt1>
        <a:srgbClr val="FFFFFF"/>
      </a:lt1>
      <a:dk2>
        <a:srgbClr val="404041"/>
      </a:dk2>
      <a:lt2>
        <a:srgbClr val="EEECE1"/>
      </a:lt2>
      <a:accent1>
        <a:srgbClr val="00A9E0"/>
      </a:accent1>
      <a:accent2>
        <a:srgbClr val="00A9E0"/>
      </a:accent2>
      <a:accent3>
        <a:srgbClr val="00A9E0"/>
      </a:accent3>
      <a:accent4>
        <a:srgbClr val="003087"/>
      </a:accent4>
      <a:accent5>
        <a:srgbClr val="93328E"/>
      </a:accent5>
      <a:accent6>
        <a:srgbClr val="D50032"/>
      </a:accent6>
      <a:hlink>
        <a:srgbClr val="00A9E0"/>
      </a:hlink>
      <a:folHlink>
        <a:srgbClr val="00A9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JED_Masterbrand 1">
      <a:dk1>
        <a:srgbClr val="000000"/>
      </a:dk1>
      <a:lt1>
        <a:srgbClr val="FFFFFF"/>
      </a:lt1>
      <a:dk2>
        <a:srgbClr val="404041"/>
      </a:dk2>
      <a:lt2>
        <a:srgbClr val="D40032"/>
      </a:lt2>
      <a:accent1>
        <a:srgbClr val="00A9E0"/>
      </a:accent1>
      <a:accent2>
        <a:srgbClr val="91328E"/>
      </a:accent2>
      <a:accent3>
        <a:srgbClr val="C4D600"/>
      </a:accent3>
      <a:accent4>
        <a:srgbClr val="002F86"/>
      </a:accent4>
      <a:accent5>
        <a:srgbClr val="FFB81C"/>
      </a:accent5>
      <a:accent6>
        <a:srgbClr val="43B02A"/>
      </a:accent6>
      <a:hlink>
        <a:srgbClr val="0563C1"/>
      </a:hlink>
      <a:folHlink>
        <a:srgbClr val="9232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931</Words>
  <Application>Microsoft Office PowerPoint</Application>
  <PresentationFormat>Widescreen</PresentationFormat>
  <Paragraphs>106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Helvetica Neue</vt:lpstr>
      <vt:lpstr>Source Sans Pro Light</vt:lpstr>
      <vt:lpstr>Arial</vt:lpstr>
      <vt:lpstr>Calibri</vt:lpstr>
      <vt:lpstr>Source Sans Pro</vt:lpstr>
      <vt:lpstr>6_Office Theme</vt:lpstr>
      <vt:lpstr>3_Office Theme</vt:lpstr>
      <vt:lpstr>Managing Stress During Distance Learning:  How Faculty Can Support Their Students  </vt:lpstr>
      <vt:lpstr>References</vt:lpstr>
      <vt:lpstr>References (continued)</vt:lpstr>
      <vt:lpstr>Online Resources</vt:lpstr>
      <vt:lpstr>Online Resources (continued)</vt:lpstr>
      <vt:lpstr>Helpful Recorded Webinar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Stress During Distance Learning:  How Faculty Can Support Their Students</dc:title>
  <dc:creator>Louise Douce</dc:creator>
  <cp:lastModifiedBy>Louise Douce</cp:lastModifiedBy>
  <cp:revision>2</cp:revision>
  <dcterms:modified xsi:type="dcterms:W3CDTF">2020-04-01T22:12:31Z</dcterms:modified>
</cp:coreProperties>
</file>